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4" r:id="rId4"/>
    <p:sldId id="260" r:id="rId5"/>
    <p:sldId id="265" r:id="rId6"/>
    <p:sldId id="266" r:id="rId7"/>
    <p:sldId id="263" r:id="rId8"/>
    <p:sldId id="270" r:id="rId9"/>
    <p:sldId id="268" r:id="rId10"/>
    <p:sldId id="273" r:id="rId11"/>
    <p:sldId id="280" r:id="rId12"/>
    <p:sldId id="271" r:id="rId13"/>
    <p:sldId id="275" r:id="rId14"/>
    <p:sldId id="285" r:id="rId15"/>
    <p:sldId id="284" r:id="rId16"/>
    <p:sldId id="283" r:id="rId17"/>
    <p:sldId id="282" r:id="rId18"/>
    <p:sldId id="286" r:id="rId19"/>
    <p:sldId id="290" r:id="rId20"/>
    <p:sldId id="291" r:id="rId21"/>
    <p:sldId id="294" r:id="rId22"/>
    <p:sldId id="292" r:id="rId23"/>
    <p:sldId id="293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5E5D5-1558-46A9-A82A-748D20D8A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7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2C41FE4-31EF-44B5-B090-3A1EA7D1DDA1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E01BFA-161D-4476-B96A-32AB20DA1E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ЛЕКЦИЯ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получения, преобразования и использования энергии.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003322"/>
            <a:ext cx="7342584" cy="13716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профессор В . Н . Гавриленко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014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2.3. Основные энергоресурсы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Топливно-энергетические ресурсы (ТЭР)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совокупность всех природных и преобразованных видов топлива и энергии, используемых в народном хозяйстве.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Вторичные энергетические ресурсы (ВЭР)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энергетический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потенциал продукции, отходов, побочных и промежуточных продуктов, образующихся в технологических агрегатах (установках), которые не могут быть использованы в самом агрегате, но могут частично или полностью использоваться для энергоснабжения других потребителей.</a:t>
            </a:r>
          </a:p>
          <a:p>
            <a:endParaRPr lang="ru-RU" dirty="0" smtClean="0"/>
          </a:p>
          <a:p>
            <a:endParaRPr lang="ru-RU" b="1" i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824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2.4.</a:t>
            </a:r>
            <a:r>
              <a:rPr lang="ru-RU" b="1" dirty="0" smtClean="0"/>
              <a:t>Условное топливо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844675"/>
            <a:ext cx="7408862" cy="4281488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условное принято такое топливо, при сгорании 1 кг которого выделяется 29,3 *106 Дж, или 7000 ккал энергии.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качестве единицы измерения в государствах СНГ принята 1 тонна условного топлива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т.у.т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.).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рубежом применяется идентичная по сути и функциональному назначению единица измерения – тонна условного топлива в нефтяном эквиваленте или проще тонна нефтяного эквивалента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т.н.э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.),1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т.н.э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.=41,86*106 Дж.</a:t>
            </a:r>
          </a:p>
        </p:txBody>
      </p:sp>
    </p:spTree>
    <p:extLst>
      <p:ext uri="{BB962C8B-B14F-4D97-AF65-F5344CB8AC3E}">
        <p14:creationId xmlns:p14="http://schemas.microsoft.com/office/powerpoint/2010/main" val="1328681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2.4. Классификация ВЭР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931224" cy="53492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 smtClean="0"/>
              <a:t>5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Тепловые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ВЭР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физическое тепло отходящих газов, основной и побочной продукции, тепло золы и шлаков, горячей воды и пара, отработавших в технологических установках, тепло рабочих тел систем охлаждения технологических установок.</a:t>
            </a:r>
          </a:p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Горючие ВЭР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– горючие газы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отходы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производств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(щепа, опилки, обрезки, стружки), горючие элементы конструкций зданий и сооружений, демонтированных из-за непригодности для дальнейшего использования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щелок целлюлозно-бумажного производства и другие твердые и жидкие топливные отходы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ВЭР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избыточного давления-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потенциальная энергия газов, воды, пара, покидающих установку с повышенным давлением, которая может быть еще использована перед выбросом в атмосферу, водоемы, емкости или другие приемники.</a:t>
            </a:r>
          </a:p>
          <a:p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8106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2.7.Виды энергетических ресурсов.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773238"/>
            <a:ext cx="7408862" cy="4352925"/>
          </a:xfrm>
        </p:spPr>
        <p:txBody>
          <a:bodyPr rtlCol="0">
            <a:normAutofit fontScale="925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Валовой (теоретический) ресурс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суммарная энергия, заключенная в данном виде энергоресурса.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Технический ресурс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энергия, которая может быть получена из данного вида энергоресурса при существующем развитии науки и техники. Он составляет от доли процента до десятка процентов от валового, но постоянно увеличивается по мере усовершенствования энергетического оборудования и освоения новых технологий.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Экономический ресурс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энергия, получение которой из данного вида ресурса экономически выгодно при существующем соотношении цен на оборудование, материалы и рабочую силу. Он составляет некоторую долю от технического и тоже увеличивается по мере развития энергетики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603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3.1.Торф.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еологические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запасы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торфа-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4 млрд.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запасы залегают в месторождениях, используемых сельским хозяйством (1,7 млрд. т, или 39 % оставшихся запасов) или отнесенных к природоохранным объектам (1,6 млрд. т, или 37 %).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торфа, отнесенные в разрабатываемый фонд, оцениваются в 250 млн. т, что составляет 5,5 % оставшихся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запасов (извлекаемые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оцениваются в 100 – 130 млн. 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Запас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торфа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значителен ,но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без пересмотра направлений использования имеющихся ресурсов использование торфа для энергетических целей нереально.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потребителем торфяных брикетов является население. Учитывая имеющиеся ресурсы торфа и то, что брикеты относительно дешевый вид топлива, можно говорить о целесообразности поддержания их производства на достигнутом уровне.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150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3.2.</a:t>
            </a:r>
            <a:r>
              <a:rPr lang="ru-RU" b="1" i="1" dirty="0"/>
              <a:t> </a:t>
            </a:r>
            <a:r>
              <a:rPr lang="ru-RU" b="1" i="1" dirty="0" smtClean="0"/>
              <a:t>Бурые  угли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Разведанные запасы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Житковичское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Бриневское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Тонежское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151,6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млн. т.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Подготовлены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для промышленного освоения две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залежи с объемом 46,6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млн.т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низкокалорийные – низшая теплота сгорания рабочего топлива 1500 – 1700 ккал/кг, влажность – 56… 60 %, средняя зольность – 17… 23 %, пригодны для использования как коммунально-бытовое топливо после брикетирования совместно с торфом.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Разработка угольных месторождений возможна открытым способом, однако в ближайшей перспективе не рекомендована республиканской экологической комиссией, поскольку в результате вынужденного резкого снижения грунтовых вод возможный экологический ущерб из-за гибели лесных угодий, рыбных прудов, снижения урожайности сельхозугодий, запыленности территорий значительно превысит получаемые выгоды.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623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3.3.</a:t>
            </a:r>
            <a:r>
              <a:rPr lang="ru-RU" b="1" dirty="0"/>
              <a:t> Горючие сланцы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Залежи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горючих сланцев в Беларуси находятся на юге республики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Туровское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Любанское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месторождения).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Прогнозные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запасы составляют 11 млрд. т, в т. ч. промышленные на глубине 300 м – 3,6 млрд. т, что соответствует 792 млн. т у. т. 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 своим качественным показателям белорусские горючие сланцы не являются эффективным топливом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из-за высокой их зольности и низкой теплоты сгорания. </a:t>
            </a:r>
          </a:p>
        </p:txBody>
      </p:sp>
    </p:spTree>
    <p:extLst>
      <p:ext uri="{BB962C8B-B14F-4D97-AF65-F5344CB8AC3E}">
        <p14:creationId xmlns:p14="http://schemas.microsoft.com/office/powerpoint/2010/main" val="2241592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3.4.</a:t>
            </a:r>
            <a:r>
              <a:rPr lang="ru-RU" b="1" dirty="0"/>
              <a:t> Жидкие виды топлива, получаемые путем переработки нефти</a:t>
            </a:r>
            <a:r>
              <a:rPr lang="ru-RU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859216" cy="5205192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энергоресурсов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расположенных на территории республики (нефть, попутный газ, торф, дрова, гидроэнергия), обеспеченность ими  составляет не более 15,1 %, что соответствует 5,2 млн. т. у. т.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Основная часть нефти (96 %) добывается (в последнее время более 1,8 млн. т в год) из активных остаточных запасов, которые составляют 26 млн. т (41 %). Обеспеченность активными запасами составляет 15 лет, а вместе с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трудноизвлекаемыми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низкопроницаемые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коллекторы,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обводненность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более 80 % и высокая вязкость)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31 год.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Прогнозируемые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объемы годовой добычи нефти в млн. т составят к 2020 году – 1,08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млн.т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501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3.5.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Основные причины неэффективного использования энергоресурсов в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РБ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отсутствуют действенные механизмы обеспечения рационального использования и экономного расходования ТЭР;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 предприятия работают с низкой   производительностью труда, установленные на предприятиях двигатели и прочее электрооборудование имеют чрезмерный запас мощности, в связи с экономическим кризисом обострилась проблема технического ремонта и обслуживания электрооборудования;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собственного развитого промышленного производства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энергосберегающего оборудования,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отсутствуют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профильные специальности в вузах;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отсутствует психологическая настроенность и желание людей (бытовых потребителей) экономно расходовать энергоресурсы.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172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4.2. </a:t>
            </a:r>
            <a:r>
              <a:rPr lang="ru-RU" sz="2800" b="1" dirty="0"/>
              <a:t>Традиционные  способы получения тепловой и электрической энергии.</a:t>
            </a:r>
            <a:r>
              <a:rPr lang="ru-RU" sz="4000" dirty="0"/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557338"/>
            <a:ext cx="7408862" cy="4568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традиционная энергетика-  основа использование органического ,ядерного топлива и энергии воды.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традиционную энергетику главным образом разделяют на электроэнергетику и теплоэнергетику.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Наиболее удобный вид энергии – электрическая, преобразование первичной энергии в электрическую производится на электростанциях: ТЭС, ГЭС, АЭС.</a:t>
            </a:r>
          </a:p>
        </p:txBody>
      </p:sp>
    </p:spTree>
    <p:extLst>
      <p:ext uri="{BB962C8B-B14F-4D97-AF65-F5344CB8AC3E}">
        <p14:creationId xmlns:p14="http://schemas.microsoft.com/office/powerpoint/2010/main" val="276386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1.1.Энергия.Виды энергии.</a:t>
            </a:r>
          </a:p>
        </p:txBody>
      </p:sp>
      <p:sp>
        <p:nvSpPr>
          <p:cNvPr id="580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844675"/>
            <a:ext cx="7408862" cy="4281488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/>
              <a:t>        </a:t>
            </a:r>
            <a:r>
              <a:rPr lang="ru-RU" sz="2800" dirty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Энергия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единая мера различных форм движения и взаимодействия материи, мера перехода движения материи из одних форм в другие.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Виды энергии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кинетическая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потенциальная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электромагнитная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гравитационная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ядерная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энергия (атомная энергия) 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внутренняя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энергия тела.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7377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4.3. Источники первичной энергии в традиционной  энергетике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z="36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• химическая энергия органического топлива (ТЭС);</a:t>
            </a:r>
          </a:p>
          <a:p>
            <a:pPr eaLnBrk="1" hangingPunct="1"/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• энергия водного потока (ГЭС);</a:t>
            </a:r>
          </a:p>
          <a:p>
            <a:pPr eaLnBrk="1" hangingPunct="1"/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• энергия управляемой цепной ядерной реакции (АЭС). </a:t>
            </a:r>
          </a:p>
        </p:txBody>
      </p:sp>
    </p:spTree>
    <p:extLst>
      <p:ext uri="{BB962C8B-B14F-4D97-AF65-F5344CB8AC3E}">
        <p14:creationId xmlns:p14="http://schemas.microsoft.com/office/powerpoint/2010/main" val="2897733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/>
              <a:t>4.13.Экономическое сравнение электростанций разного типа</a:t>
            </a:r>
          </a:p>
        </p:txBody>
      </p:sp>
      <p:graphicFrame>
        <p:nvGraphicFramePr>
          <p:cNvPr id="641027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5310188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1487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Тип электростанции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Затраты на строительство,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USD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/кВт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Стоимость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энергии, цент/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кВт·ч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2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ТЭС на угле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АЭС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ВЭС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Приливные (ПЭС)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Волновые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Солнечные (СЭС)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– 1400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 – 3500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– 2500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– 1000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– 3500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13000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14000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 – 6,3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 – 4,5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 – 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 – 7,2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– 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20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951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4.4.Нетрадиционная (альтернативная) энергетика.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8974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Источники первичной  энергии: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источники локального значения, например ветряные, геотермальные;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источники находящиеся в стадии освоения, например топливные элементы;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источники, которые могут найти применение в перспективе, например термоядерная энергетика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Характерные черты нетрадиционной энергетики: 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экологическая чистота,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чрезвычайно большие затраты на капитальное строительство ;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малая единичная мощность.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896174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4.5.Направления 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      нетрадиционной       энергетики</a:t>
            </a:r>
            <a:r>
              <a:rPr lang="ru-RU" sz="3200" b="1" dirty="0" smtClean="0"/>
              <a:t>:</a:t>
            </a:r>
            <a:endParaRPr lang="ru-RU" sz="3200" b="1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0113" y="1773238"/>
            <a:ext cx="7407275" cy="43862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Малые гидроэлектростанции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Ветровая энергетика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Геотермальная энергетика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Солнечная энергетика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Биоэнергетика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Установки на топливных элементах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Водородная энергетика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Термоядерная энергетика.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38731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8138"/>
            <a:ext cx="8229600" cy="1003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4.7. </a:t>
            </a:r>
            <a:r>
              <a:rPr lang="ru-RU" sz="3200" dirty="0"/>
              <a:t>Основные направления развития малой гидроэнергетики в РБ </a:t>
            </a:r>
            <a:endParaRPr lang="ru-RU" sz="4000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700213"/>
            <a:ext cx="7408862" cy="442595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dirty="0" smtClean="0"/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восстановление ранее существовавших малых гидроэлектростанций на существующих водохранилищах путем капитального ремонта и частичной замены оборудования;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сооружение новых малых ГЭС на водохранилищах неэнергетического назначения без затопления;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сооружение малых ГЭС на промышленных водосборах;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сооружение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бесплатинных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(русловых) ГЭС на реках со значительными расходами воды. </a:t>
            </a:r>
          </a:p>
        </p:txBody>
      </p:sp>
    </p:spTree>
    <p:extLst>
      <p:ext uri="{BB962C8B-B14F-4D97-AF65-F5344CB8AC3E}">
        <p14:creationId xmlns:p14="http://schemas.microsoft.com/office/powerpoint/2010/main" val="63868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/>
              <a:t>4.8.Ветроэнергетика.</a:t>
            </a:r>
            <a:r>
              <a:rPr lang="ru-RU" dirty="0" smtClean="0"/>
              <a:t>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628775"/>
            <a:ext cx="7408862" cy="44973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Ветровая энергетика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– получение механической энергии от ветра с  преобразованием ее в электрическую. Энергию ветра можно успешно использовать при скорости ветра 5 и более м/с. Недостатком является шум.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Ориентиром в определении технического потенциала РБ могут служить официальные оценки возможной доли ветроэнергетики в сложившейся структуре электропотребления таких стран, как Великобритания и Германия. Доля ветроэнергетики в этих странах оценена в 20%.</a:t>
            </a:r>
          </a:p>
        </p:txBody>
      </p:sp>
    </p:spTree>
    <p:extLst>
      <p:ext uri="{BB962C8B-B14F-4D97-AF65-F5344CB8AC3E}">
        <p14:creationId xmlns:p14="http://schemas.microsoft.com/office/powerpoint/2010/main" val="2905188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/>
              <a:t>4.9. Гелиоэнергетика</a:t>
            </a:r>
            <a:r>
              <a:rPr lang="ru-RU" dirty="0" smtClean="0"/>
              <a:t>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628775"/>
            <a:ext cx="7408862" cy="4497388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Имеется несколько технологий солнечной энергетики. Фотоэлектрогенераторы для прямого преобразования энергии излучения Солнца, собранные из большого числа последовательно и параллельно соединенных элементов, получили название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солнечных батарей.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Главной причиной, сдерживающей использование солнечных батарей, является их высокая стоимость. Нынешняя стоимость солнечной электроэнергии  в 6 раз дороже энергии, полученной традиционным путем сжигания топлива.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начала 90-х гг. темпы роста гелиоэнергетики составляют 6%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год, в то время как мировое потребление нефти растет на 1,5% в год.</a:t>
            </a:r>
          </a:p>
        </p:txBody>
      </p:sp>
    </p:spTree>
    <p:extLst>
      <p:ext uri="{BB962C8B-B14F-4D97-AF65-F5344CB8AC3E}">
        <p14:creationId xmlns:p14="http://schemas.microsoft.com/office/powerpoint/2010/main" val="25965861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/>
              <a:t> 4.7. Биоэнергетика</a:t>
            </a:r>
            <a:r>
              <a:rPr lang="ru-RU" smtClean="0"/>
              <a:t>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1412875"/>
            <a:ext cx="7624763" cy="4824413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основана на использовании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биотоплива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 растительные отходы, водоросли, быстрорастущие деревья) и получении биогаза.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Биогаз – смесь горючих газов (метан – 55-65% , углекислый газ – 35-45% , примеси азота, водорода, кислорода и сероводорода), образующаяся в процессе биологического разложения биомассы или органических бытовых расходов.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Биомасса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наиболее дешевая и крупномасштабная форма аккумулирования возобновляемой энергии, любые материалы биологического происхождения, продукты жизнедеятельности и отходы органического происхождения </a:t>
            </a:r>
          </a:p>
        </p:txBody>
      </p:sp>
    </p:spTree>
    <p:extLst>
      <p:ext uri="{BB962C8B-B14F-4D97-AF65-F5344CB8AC3E}">
        <p14:creationId xmlns:p14="http://schemas.microsoft.com/office/powerpoint/2010/main" val="2703155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4.10.Источники биомассы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6418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1. Продукты естественной вегетации (древесина, древесные отходы, торф, листья и т.п.).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2. Отходы жизнедеятельности людей, включая производственную деятельность (твердые бытовые отходы, отходы промышленного производства и др.).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3. Отходы сельскохозяйственного производства (навоз, куриный помет, стебли, ботва и т.д.).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4. Специально выращиваемые высокоурожайные агрокультуры и растения.</a:t>
            </a:r>
          </a:p>
        </p:txBody>
      </p:sp>
    </p:spTree>
    <p:extLst>
      <p:ext uri="{BB962C8B-B14F-4D97-AF65-F5344CB8AC3E}">
        <p14:creationId xmlns:p14="http://schemas.microsoft.com/office/powerpoint/2010/main" val="12993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4.11.Переработка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биомассы в топливо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188" y="1341438"/>
            <a:ext cx="7669212" cy="478472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иоконверсия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разложение органических веществ без доступа воздуха специальными видами бактерий с образованием газообразного топлива (биогаза) и/или жидкого топлива (этанола, бутанола и т.д.). 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термохимическая конверсия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(пиролиз, газификация,  синтез) твердых органических веществ (дерева, торфа, угля) в «синтез-газ», метанол, искусственный бензин, древесный уголь.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сжигание отходов в котлах и печах специальных конструкций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прессованные брикеты из бумаги, картона, древесины, полимеров по теплотворной способности сравнимы с бурым углем).</a:t>
            </a:r>
          </a:p>
        </p:txBody>
      </p:sp>
    </p:spTree>
    <p:extLst>
      <p:ext uri="{BB962C8B-B14F-4D97-AF65-F5344CB8AC3E}">
        <p14:creationId xmlns:p14="http://schemas.microsoft.com/office/powerpoint/2010/main" val="3564965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8138"/>
            <a:ext cx="8229600" cy="1003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/>
              <a:t>1.3. Динамика потребление энергии и развитие человечеством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684213" y="1268413"/>
            <a:ext cx="7416800" cy="5589587"/>
            <a:chOff x="1373" y="2416"/>
            <a:chExt cx="5887" cy="4739"/>
          </a:xfrm>
        </p:grpSpPr>
        <p:graphicFrame>
          <p:nvGraphicFramePr>
            <p:cNvPr id="14341" name="Object 5"/>
            <p:cNvGraphicFramePr>
              <a:graphicFrameLocks noChangeAspect="1"/>
            </p:cNvGraphicFramePr>
            <p:nvPr/>
          </p:nvGraphicFramePr>
          <p:xfrm>
            <a:off x="1373" y="2416"/>
            <a:ext cx="5880" cy="39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SAX XML Reader 5.0" r:id="rId3" imgW="40347900" imgH="31861125" progId="Msxml2.SAXXMLReader.5.0">
                    <p:embed/>
                  </p:oleObj>
                </mc:Choice>
                <mc:Fallback>
                  <p:oleObj name="SAX XML Reader 5.0" r:id="rId3" imgW="40347900" imgH="31861125" progId="Msxml2.SAXXMLReader.5.0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b="15071"/>
                        <a:stretch>
                          <a:fillRect/>
                        </a:stretch>
                      </p:blipFill>
                      <p:spPr bwMode="auto">
                        <a:xfrm>
                          <a:off x="1373" y="2416"/>
                          <a:ext cx="5880" cy="39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333333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1380" y="6375"/>
              <a:ext cx="5880" cy="7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algn="ctr" eaLnBrk="1" hangingPunct="1"/>
              <a:r>
                <a:rPr lang="ru-RU" sz="1200"/>
                <a:t>Рис. 1.2. Динамика потребления энергии и развития</a:t>
              </a:r>
              <a:br>
                <a:rPr lang="ru-RU" sz="1200"/>
              </a:br>
              <a:r>
                <a:rPr lang="ru-RU" sz="1200"/>
                <a:t>человеческой цивилизации</a:t>
              </a:r>
            </a:p>
            <a:p>
              <a:pPr eaLnBrk="1" hangingPunct="1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595213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4.12.Другие </a:t>
            </a:r>
            <a:r>
              <a:rPr lang="ru-RU" sz="4000" b="1" dirty="0"/>
              <a:t>виды нетрадиционной энергетики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557338"/>
            <a:ext cx="8064500" cy="46799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Геотермальная энергетика</a:t>
            </a: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получение энергии от внутреннего тепла Земли.  Недостаток – токсичность термальных вод и химическая агрессивность жидкостей и газов.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Космическая энергетика</a:t>
            </a: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получение солнечной энергии на специальных геостационарных спутниках Земли, солнечная энергия трансформируется в электрическую и в виде электромагнитного луча сверхвысокой частоты передается на приемные станции на Земле, где преобразуется в электрическую энергию. </a:t>
            </a:r>
          </a:p>
          <a:p>
            <a:pPr eaLnBrk="1" hangingPunct="1">
              <a:lnSpc>
                <a:spcPct val="80000"/>
              </a:lnSpc>
            </a:pP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Морская энергетика - </a:t>
            </a:r>
            <a:r>
              <a:rPr lang="ru-RU" sz="2200" b="1" i="1" smtClean="0">
                <a:latin typeface="Times New Roman" pitchFamily="18" charset="0"/>
                <a:cs typeface="Times New Roman" pitchFamily="18" charset="0"/>
              </a:rPr>
              <a:t>энергия приливов и отливов , морских течений и разности температур в различных слоях морской воды. Пока морская энергетика малорентабельна из-за разрушающего воздействия на оборудование морской воды. Приливная энергетика рентабельна па побережьях морей с исключительно высокими приливами.</a:t>
            </a:r>
          </a:p>
        </p:txBody>
      </p:sp>
    </p:spTree>
    <p:extLst>
      <p:ext uri="{BB962C8B-B14F-4D97-AF65-F5344CB8AC3E}">
        <p14:creationId xmlns:p14="http://schemas.microsoft.com/office/powerpoint/2010/main" val="10831548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/>
              <a:t>4.12.Другие виды нетрадиционной </a:t>
            </a:r>
            <a:r>
              <a:rPr lang="ru-RU" sz="4000" b="1" dirty="0" smtClean="0"/>
              <a:t>энергетики</a:t>
            </a:r>
            <a:endParaRPr lang="ru-RU" sz="4000" b="1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71550" y="1844675"/>
            <a:ext cx="7408863" cy="44640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Низкотемпературная энергетика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получение энергии с использованием низкотемпературного тепла Земли, воды и воздуха, вернее разности в температурах их различных слоев. 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«Холодная» энергетика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способы получения энергоносителей путем физико-химических процессов, идущих при низких температурах и сходных с происходящими в растениях.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Термоядерная реакция -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управляемая термоядерная реакция синтеза ядер тяжелого водорода с образованием гелия. </a:t>
            </a:r>
          </a:p>
        </p:txBody>
      </p:sp>
    </p:spTree>
    <p:extLst>
      <p:ext uri="{BB962C8B-B14F-4D97-AF65-F5344CB8AC3E}">
        <p14:creationId xmlns:p14="http://schemas.microsoft.com/office/powerpoint/2010/main" val="1478744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5.21.Критерии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энергетической безопасности.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/>
              <a:t>энергетика страны основывается на импорте топлива, то закупки не должны осуществляться в одной стране.</a:t>
            </a:r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smtClean="0"/>
              <a:t>доля каждого вида топлива имеет свою предельную величину, энергетика не должна развиваться только на одном виде топлива</a:t>
            </a:r>
            <a:r>
              <a:rPr lang="ru-RU" b="1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9344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1.4. Применения энергии в жизни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12875"/>
            <a:ext cx="7408862" cy="4713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 энергия питания.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Она дороже других видов энергии: пшеница в перерасчете на Дж гораздо дороже, чем уголь. Питание дает тепло для поддержания температуры тела, энергию для его движения, для осуществления умственного и физического труда;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 энергия в виде тепла для обогрева домов и приготовления пищи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. Она дает возможность жить в различных климатических условиях и разнообразить пищевой рацион человека;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энергия для обеспечения функционирования общественного производства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(  энергетика).</a:t>
            </a:r>
          </a:p>
        </p:txBody>
      </p:sp>
    </p:spTree>
    <p:extLst>
      <p:ext uri="{BB962C8B-B14F-4D97-AF65-F5344CB8AC3E}">
        <p14:creationId xmlns:p14="http://schemas.microsoft.com/office/powerpoint/2010/main" val="2957637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2.1.Энеретика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0113" y="1125538"/>
            <a:ext cx="7407275" cy="511175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Энергетика —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область хозяйственно-экономической деятельности человека, служащих для преобразования, распределения и использования энергетических ресурсов всех видов.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Цель -  обеспечение производства энергии путём преобразования первичной, природной энергии во вторичную, например в электрическую или тепловую энергию.</a:t>
            </a:r>
          </a:p>
        </p:txBody>
      </p:sp>
    </p:spTree>
    <p:extLst>
      <p:ext uri="{BB962C8B-B14F-4D97-AF65-F5344CB8AC3E}">
        <p14:creationId xmlns:p14="http://schemas.microsoft.com/office/powerpoint/2010/main" val="40715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2.2.Энеретика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ее роль в жизни общества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700213"/>
            <a:ext cx="7408862" cy="4425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Энергосистема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-  компонента инфраструктуры общества: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 промышленно развитые страны -расходуют  4/5 энергоносителей на 1/4 населения планеты;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страны третьего мира  - 1/5 мирового потребления энергии на 3/4 населения Земли.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Приоритеты  энергетической политики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Энергосбережение.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Энергоэффективность.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Экологическая безопасность.</a:t>
            </a:r>
          </a:p>
        </p:txBody>
      </p:sp>
    </p:spTree>
    <p:extLst>
      <p:ext uri="{BB962C8B-B14F-4D97-AF65-F5344CB8AC3E}">
        <p14:creationId xmlns:p14="http://schemas.microsoft.com/office/powerpoint/2010/main" val="543743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1.5. Понятие энергосистемы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энергетических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ресурсов,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всех видов, методов и средств их получения, преобразования, распределения и использования, обеспечивающих снабжение потребителей всеми видами энергии.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энергосистему входят: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электроэнергетическая система;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и газоснабжения;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система угольной промышленности;</a:t>
            </a:r>
          </a:p>
          <a:p>
            <a:pPr lvl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ядерная энергетика;</a:t>
            </a:r>
          </a:p>
          <a:p>
            <a:pPr lvl="0"/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нетрадиционнаяэнергетика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90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2.4.Стадии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энергетического производства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1412875"/>
            <a:ext cx="7408863" cy="4679950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1.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Получение и концентрация энергетических ресурсов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добыча и обогащение топлива, концентрация напора воды с помощью гидротехнических сооружений и т.д.;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Передача энергетических ресурсов,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перевозки по суше и воде или перекачкой по трубопроводам воды, нефти, газа и т.д.;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Преобразование первичной энергии во вторичную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имеющую наиболее удобную для распределения и потребления в данных условиях форму (обычно в электрическую и тепловую энергию);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Передача и распределение преобразованной энергии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Потребление энергии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осуществляемое как в той форме, в которой она доставлена потребителю, так и в преобразованной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3507772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2.2. Энергетические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Энергетические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ресурсы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материальные объекты, в которых сосредоточена энергия, пригодная для практического применения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человека.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Классификация энергоресурсов: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участвующие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 постоянном обороте и потоке энергии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(солнечная, космическая энергия и т.д.),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депонированные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энергетические ресурсы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(нефть,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газ, уголь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т.д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искусственно активированные источники энергии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(атомная и термоядерная энергии).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534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223</TotalTime>
  <Words>2198</Words>
  <Application>Microsoft Office PowerPoint</Application>
  <PresentationFormat>Экран (4:3)</PresentationFormat>
  <Paragraphs>184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Эркер</vt:lpstr>
      <vt:lpstr>SAX XML Reader 5.0</vt:lpstr>
      <vt:lpstr>ЛЕКЦИЯ  6.  Способы получения, преобразования и использования энергии.   </vt:lpstr>
      <vt:lpstr>1.1.Энергия.Виды энергии.</vt:lpstr>
      <vt:lpstr>1.3. Динамика потребление энергии и развитие человечеством</vt:lpstr>
      <vt:lpstr>1.4. Применения энергии в жизни</vt:lpstr>
      <vt:lpstr>2.1.Энеретика  </vt:lpstr>
      <vt:lpstr>2.2.Энеретика и ее роль в жизни общества</vt:lpstr>
      <vt:lpstr>1.5. Понятие энергосистемы </vt:lpstr>
      <vt:lpstr>2.4.Стадии энергетического производства</vt:lpstr>
      <vt:lpstr>2.2. Энергетические ресурсы</vt:lpstr>
      <vt:lpstr>2.3. Основные энергоресурсы </vt:lpstr>
      <vt:lpstr> 2.4.Условное топливо</vt:lpstr>
      <vt:lpstr>2.4. Классификация ВЭР</vt:lpstr>
      <vt:lpstr>2.7.Виды энергетических ресурсов.</vt:lpstr>
      <vt:lpstr>3.1.Торф.</vt:lpstr>
      <vt:lpstr>3.2. Бурые  угли</vt:lpstr>
      <vt:lpstr>3.3. Горючие сланцы </vt:lpstr>
      <vt:lpstr>3.4. Жидкие виды топлива, получаемые путем переработки нефти. </vt:lpstr>
      <vt:lpstr>3.5. Основные причины неэффективного использования энергоресурсов в РБ </vt:lpstr>
      <vt:lpstr>4.2. Традиционные  способы получения тепловой и электрической энергии. </vt:lpstr>
      <vt:lpstr>4.3. Источники первичной энергии в традиционной  энергетике</vt:lpstr>
      <vt:lpstr>4.13.Экономическое сравнение электростанций разного типа</vt:lpstr>
      <vt:lpstr>4.4.Нетрадиционная (альтернативная) энергетика.</vt:lpstr>
      <vt:lpstr>4.5.Направления        нетрадиционной       энергетики:</vt:lpstr>
      <vt:lpstr>   4.7. Основные направления развития малой гидроэнергетики в РБ </vt:lpstr>
      <vt:lpstr> 4.8.Ветроэнергетика. </vt:lpstr>
      <vt:lpstr> 4.9. Гелиоэнергетика </vt:lpstr>
      <vt:lpstr> 4.7. Биоэнергетика </vt:lpstr>
      <vt:lpstr>4.10.Источники биомассы</vt:lpstr>
      <vt:lpstr>  4.11.Переработка биомассы в топливо </vt:lpstr>
      <vt:lpstr>4.12.Другие виды нетрадиционной энергетики</vt:lpstr>
      <vt:lpstr>4.12.Другие виды нетрадиционной энергетики</vt:lpstr>
      <vt:lpstr>5.21.Критерии энергетической безопасности.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 5.  Способы получения, преобразования и использования энергии.</dc:title>
  <dc:creator>User</dc:creator>
  <cp:lastModifiedBy>User</cp:lastModifiedBy>
  <cp:revision>12</cp:revision>
  <dcterms:created xsi:type="dcterms:W3CDTF">2016-12-17T12:56:54Z</dcterms:created>
  <dcterms:modified xsi:type="dcterms:W3CDTF">2017-04-19T06:18:44Z</dcterms:modified>
</cp:coreProperties>
</file>